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at" ContentType="text/plai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b80421076f284a38" Type="http://schemas.microsoft.com/office/2006/relationships/txt" Target="udata/data.dat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8" r:id="rId3"/>
    <p:sldId id="256" r:id="rId4"/>
    <p:sldId id="261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7F83-0D1B-4D6F-BAB2-7BF27326AD9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59825-A585-4F70-8E1D-A796084F1A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9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90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4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6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70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93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6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8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67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4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52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D36F-354B-4BD4-811C-2F54F67E39C9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5188-318C-48FE-AB74-B7A5BA153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2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1026795"/>
          </a:xfrm>
          <a:prstGeom prst="rect">
            <a:avLst/>
          </a:prstGeom>
        </p:spPr>
      </p:pic>
      <p:sp>
        <p:nvSpPr>
          <p:cNvPr id="5" name="ïŝļíḑe"/>
          <p:cNvSpPr txBox="1"/>
          <p:nvPr/>
        </p:nvSpPr>
        <p:spPr>
          <a:xfrm>
            <a:off x="331470" y="46990"/>
            <a:ext cx="5333365" cy="7842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在线观展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未标题-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260" y="-5080"/>
            <a:ext cx="1542415" cy="1091565"/>
          </a:xfrm>
          <a:prstGeom prst="rect">
            <a:avLst/>
          </a:prstGeom>
        </p:spPr>
      </p:pic>
      <p:pic>
        <p:nvPicPr>
          <p:cNvPr id="1028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73" y="1258495"/>
            <a:ext cx="1877961" cy="18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64" y="1258042"/>
            <a:ext cx="1818883" cy="18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45" y="1258209"/>
            <a:ext cx="1840679" cy="18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58" y="1258269"/>
            <a:ext cx="1848465" cy="18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013187" y="3201462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南博会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APP 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912391" y="320146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南博会官网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7601270" y="320146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南博会官网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0082651" y="3201462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南博会公众号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21472" y="1303837"/>
            <a:ext cx="683457" cy="2175064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zh-CN" altLang="en-US" sz="3200" dirty="0" smtClean="0"/>
              <a:t>登录方式</a:t>
            </a:r>
            <a:endParaRPr lang="zh-CN" altLang="en-US" sz="3200" dirty="0"/>
          </a:p>
        </p:txBody>
      </p:sp>
      <p:pic>
        <p:nvPicPr>
          <p:cNvPr id="45" name="图片 44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868" y="3876271"/>
            <a:ext cx="2804524" cy="235738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9892" y="3876271"/>
            <a:ext cx="654500" cy="47666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319" y="3876271"/>
            <a:ext cx="2022301" cy="2357386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818288" y="6402281"/>
            <a:ext cx="1268361" cy="36637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2D</a:t>
            </a:r>
            <a:r>
              <a:rPr lang="zh-CN" altLang="en-US" dirty="0" smtClean="0"/>
              <a:t>逛展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3356118" y="6402281"/>
            <a:ext cx="1692024" cy="36637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r>
              <a:rPr lang="en-US" altLang="zh-CN" dirty="0" smtClean="0"/>
              <a:t>D</a:t>
            </a:r>
            <a:r>
              <a:rPr lang="zh-CN" altLang="en-US" dirty="0" smtClean="0"/>
              <a:t>逛展</a:t>
            </a:r>
            <a:endParaRPr lang="zh-CN" altLang="en-US" dirty="0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19" y="3876271"/>
            <a:ext cx="1355486" cy="2357386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6005418" y="6374285"/>
            <a:ext cx="1350051" cy="39436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直播逛展</a:t>
            </a:r>
            <a:endParaRPr lang="zh-CN" altLang="en-US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1270" y="3876271"/>
            <a:ext cx="4376417" cy="224922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矩形 55"/>
          <p:cNvSpPr/>
          <p:nvPr/>
        </p:nvSpPr>
        <p:spPr>
          <a:xfrm>
            <a:off x="9325932" y="6331056"/>
            <a:ext cx="1350051" cy="394369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在线下单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669156" y="2212258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注册</a:t>
            </a:r>
            <a:endParaRPr lang="zh-CN" altLang="en-US" dirty="0"/>
          </a:p>
        </p:txBody>
      </p:sp>
      <p:pic>
        <p:nvPicPr>
          <p:cNvPr id="3" name="图片 2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1026795"/>
          </a:xfrm>
          <a:prstGeom prst="rect">
            <a:avLst/>
          </a:prstGeom>
        </p:spPr>
      </p:pic>
      <p:sp>
        <p:nvSpPr>
          <p:cNvPr id="4" name="ïŝļíḑe"/>
          <p:cNvSpPr txBox="1"/>
          <p:nvPr/>
        </p:nvSpPr>
        <p:spPr>
          <a:xfrm>
            <a:off x="331470" y="46990"/>
            <a:ext cx="5333365" cy="7842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参展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未标题-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260" y="-5080"/>
            <a:ext cx="1542415" cy="109156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0048567" y="2212258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报名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0048567" y="3383136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布置站台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7669156" y="3413474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上传展品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7669156" y="4686752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电子签约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10048567" y="4686752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客户洽谈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10048567" y="5910865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合作达成</a:t>
            </a:r>
            <a:endParaRPr lang="en-US" altLang="zh-CN" dirty="0" smtClean="0"/>
          </a:p>
        </p:txBody>
      </p:sp>
      <p:sp>
        <p:nvSpPr>
          <p:cNvPr id="13" name="右箭头 12"/>
          <p:cNvSpPr/>
          <p:nvPr/>
        </p:nvSpPr>
        <p:spPr>
          <a:xfrm>
            <a:off x="9281646" y="2369574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5400000">
            <a:off x="10424657" y="2982482"/>
            <a:ext cx="428547" cy="29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5400000">
            <a:off x="8007392" y="4258074"/>
            <a:ext cx="428547" cy="284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10404993" y="5500379"/>
            <a:ext cx="428547" cy="29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0800000">
            <a:off x="9281646" y="3520788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9230028" y="4824404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167716" y="1179872"/>
            <a:ext cx="4611328" cy="5496232"/>
          </a:xfrm>
          <a:prstGeom prst="roundRect">
            <a:avLst>
              <a:gd name="adj" fmla="val 7709"/>
            </a:avLst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403688" y="1376519"/>
            <a:ext cx="39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商操作流程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1" y="1930972"/>
            <a:ext cx="1660100" cy="2152211"/>
          </a:xfrm>
          <a:prstGeom prst="rect">
            <a:avLst/>
          </a:prstGeom>
          <a:ln w="6350">
            <a:solidFill>
              <a:srgbClr val="850751"/>
            </a:solidFill>
          </a:ln>
        </p:spPr>
      </p:pic>
      <p:sp>
        <p:nvSpPr>
          <p:cNvPr id="24" name="矩形 23"/>
          <p:cNvSpPr/>
          <p:nvPr/>
        </p:nvSpPr>
        <p:spPr>
          <a:xfrm>
            <a:off x="951181" y="4297549"/>
            <a:ext cx="1268361" cy="273622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货物展示</a:t>
            </a:r>
            <a:endParaRPr lang="zh-CN" altLang="en-US" dirty="0"/>
          </a:p>
        </p:txBody>
      </p:sp>
      <p:sp>
        <p:nvSpPr>
          <p:cNvPr id="27" name="圆角矩形 26"/>
          <p:cNvSpPr/>
          <p:nvPr/>
        </p:nvSpPr>
        <p:spPr>
          <a:xfrm>
            <a:off x="424317" y="1206133"/>
            <a:ext cx="6222286" cy="3798477"/>
          </a:xfrm>
          <a:prstGeom prst="roundRect">
            <a:avLst>
              <a:gd name="adj" fmla="val 7709"/>
            </a:avLst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568241" y="1254941"/>
            <a:ext cx="39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商获得服务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24317" y="5861706"/>
            <a:ext cx="6177485" cy="807087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专业卖家 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普通观众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右箭头 31"/>
          <p:cNvSpPr/>
          <p:nvPr/>
        </p:nvSpPr>
        <p:spPr>
          <a:xfrm rot="16200000">
            <a:off x="1267283" y="5174029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 rot="16200000">
            <a:off x="3212101" y="5174029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 rot="16200000">
            <a:off x="5069696" y="5174029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61" y="1945493"/>
            <a:ext cx="1109791" cy="2129165"/>
          </a:xfrm>
          <a:prstGeom prst="rect">
            <a:avLst/>
          </a:prstGeom>
          <a:ln w="6350">
            <a:solidFill>
              <a:srgbClr val="850751"/>
            </a:solidFill>
          </a:ln>
        </p:spPr>
      </p:pic>
      <p:sp>
        <p:nvSpPr>
          <p:cNvPr id="36" name="矩形 35"/>
          <p:cNvSpPr/>
          <p:nvPr/>
        </p:nvSpPr>
        <p:spPr>
          <a:xfrm>
            <a:off x="5058571" y="4316551"/>
            <a:ext cx="1268361" cy="273622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产品售卖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717" y="1930972"/>
            <a:ext cx="2047598" cy="2141264"/>
          </a:xfrm>
          <a:prstGeom prst="rect">
            <a:avLst/>
          </a:prstGeom>
          <a:ln w="6350">
            <a:solidFill>
              <a:srgbClr val="850751"/>
            </a:solidFill>
          </a:ln>
        </p:spPr>
      </p:pic>
      <p:sp>
        <p:nvSpPr>
          <p:cNvPr id="39" name="矩形 38"/>
          <p:cNvSpPr/>
          <p:nvPr/>
        </p:nvSpPr>
        <p:spPr>
          <a:xfrm>
            <a:off x="2765240" y="4316551"/>
            <a:ext cx="1536031" cy="273622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直播带货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28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1026795"/>
          </a:xfrm>
          <a:prstGeom prst="rect">
            <a:avLst/>
          </a:prstGeom>
        </p:spPr>
      </p:pic>
      <p:sp>
        <p:nvSpPr>
          <p:cNvPr id="5" name="ïŝļíḑe"/>
          <p:cNvSpPr txBox="1"/>
          <p:nvPr/>
        </p:nvSpPr>
        <p:spPr>
          <a:xfrm>
            <a:off x="331470" y="46990"/>
            <a:ext cx="5333365" cy="7842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专业买手角色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未标题-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260" y="-5080"/>
            <a:ext cx="1542415" cy="109156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678988" y="2713704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注册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0058399" y="2713704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报名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0058399" y="3884582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观展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7678988" y="3914920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展品洽谈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7678988" y="5188198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电子签约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10058399" y="5188198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合作达成</a:t>
            </a:r>
            <a:endParaRPr lang="en-US" altLang="zh-CN" dirty="0" smtClean="0"/>
          </a:p>
        </p:txBody>
      </p:sp>
      <p:sp>
        <p:nvSpPr>
          <p:cNvPr id="14" name="右箭头 13"/>
          <p:cNvSpPr/>
          <p:nvPr/>
        </p:nvSpPr>
        <p:spPr>
          <a:xfrm>
            <a:off x="9291478" y="2871020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5400000">
            <a:off x="10434489" y="3483928"/>
            <a:ext cx="428547" cy="29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8017224" y="4759520"/>
            <a:ext cx="428547" cy="284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0800000">
            <a:off x="9291478" y="4022234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9239860" y="5325850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167716" y="1179872"/>
            <a:ext cx="4611328" cy="5496232"/>
          </a:xfrm>
          <a:prstGeom prst="roundRect">
            <a:avLst>
              <a:gd name="adj" fmla="val 7709"/>
            </a:avLst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413520" y="1484677"/>
            <a:ext cx="39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专业买手操作流程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24317" y="1206133"/>
            <a:ext cx="6222286" cy="3798477"/>
          </a:xfrm>
          <a:prstGeom prst="roundRect">
            <a:avLst>
              <a:gd name="adj" fmla="val 7709"/>
            </a:avLst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68241" y="1254941"/>
            <a:ext cx="39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专业买手获得服务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24317" y="5861706"/>
            <a:ext cx="6177485" cy="807087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参展商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 rot="5400000">
            <a:off x="1267283" y="5174029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5400000">
            <a:off x="3212101" y="5174029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5400000">
            <a:off x="5069696" y="5174029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216522" y="4244300"/>
            <a:ext cx="1703659" cy="32938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大宗货物洽谈</a:t>
            </a:r>
            <a:endParaRPr lang="zh-CN" altLang="en-US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68" y="1888643"/>
            <a:ext cx="2712198" cy="2117615"/>
          </a:xfrm>
          <a:prstGeom prst="rect">
            <a:avLst/>
          </a:prstGeom>
          <a:ln>
            <a:solidFill>
              <a:srgbClr val="993366"/>
            </a:solidFill>
          </a:ln>
        </p:spPr>
      </p:pic>
      <p:grpSp>
        <p:nvGrpSpPr>
          <p:cNvPr id="39" name="组合 38"/>
          <p:cNvGrpSpPr/>
          <p:nvPr/>
        </p:nvGrpSpPr>
        <p:grpSpPr>
          <a:xfrm>
            <a:off x="3570486" y="1889275"/>
            <a:ext cx="2859806" cy="2107151"/>
            <a:chOff x="695325" y="1614482"/>
            <a:chExt cx="4587874" cy="4749275"/>
          </a:xfrm>
        </p:grpSpPr>
        <p:sp>
          <p:nvSpPr>
            <p:cNvPr id="36" name="矩形 35"/>
            <p:cNvSpPr/>
            <p:nvPr/>
          </p:nvSpPr>
          <p:spPr>
            <a:xfrm>
              <a:off x="695325" y="1614482"/>
              <a:ext cx="4587874" cy="4749275"/>
            </a:xfrm>
            <a:prstGeom prst="rect">
              <a:avLst/>
            </a:prstGeom>
            <a:ln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2336" y="1666764"/>
              <a:ext cx="3295650" cy="1228725"/>
            </a:xfrm>
            <a:prstGeom prst="rect">
              <a:avLst/>
            </a:prstGeom>
            <a:ln>
              <a:solidFill>
                <a:srgbClr val="993366"/>
              </a:solidFill>
            </a:ln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8724" y="3007561"/>
              <a:ext cx="4362875" cy="3263064"/>
            </a:xfrm>
            <a:prstGeom prst="rect">
              <a:avLst/>
            </a:prstGeom>
            <a:ln>
              <a:solidFill>
                <a:srgbClr val="993366"/>
              </a:solidFill>
            </a:ln>
          </p:spPr>
        </p:pic>
      </p:grpSp>
      <p:sp>
        <p:nvSpPr>
          <p:cNvPr id="40" name="矩形 39"/>
          <p:cNvSpPr/>
          <p:nvPr/>
        </p:nvSpPr>
        <p:spPr>
          <a:xfrm>
            <a:off x="4169775" y="4230516"/>
            <a:ext cx="1703659" cy="32938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线上电子签约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92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1026795"/>
          </a:xfrm>
          <a:prstGeom prst="rect">
            <a:avLst/>
          </a:prstGeom>
        </p:spPr>
      </p:pic>
      <p:sp>
        <p:nvSpPr>
          <p:cNvPr id="5" name="ïŝļíḑe"/>
          <p:cNvSpPr txBox="1"/>
          <p:nvPr/>
        </p:nvSpPr>
        <p:spPr>
          <a:xfrm>
            <a:off x="331470" y="46990"/>
            <a:ext cx="5333365" cy="7842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组展单位角色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未标题-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260" y="-5080"/>
            <a:ext cx="1542415" cy="109156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678988" y="2595720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登录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0058399" y="2595720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审核参展信息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0058399" y="3884582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审核展品合规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7678988" y="3914920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审核展台内容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7678988" y="5188198"/>
            <a:ext cx="1337188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审核项目发布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10058399" y="5188198"/>
            <a:ext cx="1381431" cy="6587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统计交易数据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9291478" y="2753036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5400000">
            <a:off x="10434489" y="3483928"/>
            <a:ext cx="428547" cy="29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8017224" y="4759520"/>
            <a:ext cx="428547" cy="284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0800000">
            <a:off x="9291478" y="4022234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9239860" y="5325850"/>
            <a:ext cx="609600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167716" y="1179872"/>
            <a:ext cx="4611328" cy="5496232"/>
          </a:xfrm>
          <a:prstGeom prst="roundRect">
            <a:avLst>
              <a:gd name="adj" fmla="val 7709"/>
            </a:avLst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413520" y="1484677"/>
            <a:ext cx="39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展单位操作流程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24317" y="1206133"/>
            <a:ext cx="6222286" cy="3910005"/>
          </a:xfrm>
          <a:prstGeom prst="roundRect">
            <a:avLst>
              <a:gd name="adj" fmla="val 7709"/>
            </a:avLst>
          </a:prstGeom>
          <a:noFill/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68241" y="1343429"/>
            <a:ext cx="39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组展单位职责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24317" y="5861706"/>
            <a:ext cx="6177485" cy="807087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参展商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专业买手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 rot="5400000">
            <a:off x="1267283" y="5233021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5400000">
            <a:off x="3212101" y="5233021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5400000">
            <a:off x="5069696" y="5233021"/>
            <a:ext cx="601916" cy="56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86976" y="4325526"/>
            <a:ext cx="1954151" cy="64543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参展商信息、展台、展品审核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3896861" y="4355864"/>
            <a:ext cx="2038518" cy="61509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在线订单金额统计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8" y="1903480"/>
            <a:ext cx="2559188" cy="2276865"/>
          </a:xfrm>
          <a:prstGeom prst="rect">
            <a:avLst/>
          </a:prstGeom>
          <a:ln>
            <a:solidFill>
              <a:srgbClr val="993366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860" y="1919002"/>
            <a:ext cx="2768079" cy="2261343"/>
          </a:xfrm>
          <a:prstGeom prst="rect">
            <a:avLst/>
          </a:prstGeom>
          <a:ln>
            <a:solidFill>
              <a:srgbClr val="993366"/>
            </a:solidFill>
          </a:ln>
        </p:spPr>
      </p:pic>
    </p:spTree>
    <p:extLst>
      <p:ext uri="{BB962C8B-B14F-4D97-AF65-F5344CB8AC3E}">
        <p14:creationId xmlns:p14="http://schemas.microsoft.com/office/powerpoint/2010/main" val="16686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1026795"/>
          </a:xfrm>
          <a:prstGeom prst="rect">
            <a:avLst/>
          </a:prstGeom>
        </p:spPr>
      </p:pic>
      <p:sp>
        <p:nvSpPr>
          <p:cNvPr id="5" name="ïŝļíḑe"/>
          <p:cNvSpPr txBox="1"/>
          <p:nvPr/>
        </p:nvSpPr>
        <p:spPr>
          <a:xfrm>
            <a:off x="331470" y="46990"/>
            <a:ext cx="5333365" cy="7842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云洽谈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未标题-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260" y="-5080"/>
            <a:ext cx="1542415" cy="1091565"/>
          </a:xfrm>
          <a:prstGeom prst="rect">
            <a:avLst/>
          </a:prstGeom>
        </p:spPr>
      </p:pic>
      <p:sp>
        <p:nvSpPr>
          <p:cNvPr id="37" name="îşľïďê"/>
          <p:cNvSpPr txBox="1"/>
          <p:nvPr/>
        </p:nvSpPr>
        <p:spPr bwMode="auto">
          <a:xfrm>
            <a:off x="3237083" y="2812397"/>
            <a:ext cx="2553459" cy="402754"/>
          </a:xfrm>
          <a:prstGeom prst="roundRect">
            <a:avLst>
              <a:gd name="adj" fmla="val 50000"/>
            </a:avLst>
          </a:prstGeom>
          <a:solidFill>
            <a:srgbClr val="83054E"/>
          </a:solidFill>
          <a:ln w="9525">
            <a:solidFill>
              <a:srgbClr val="850751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</a:rPr>
              <a:t>主界面洽谈按钮发起洽谈</a:t>
            </a:r>
          </a:p>
        </p:txBody>
      </p:sp>
      <p:sp>
        <p:nvSpPr>
          <p:cNvPr id="38" name="îşľïďê"/>
          <p:cNvSpPr txBox="1"/>
          <p:nvPr/>
        </p:nvSpPr>
        <p:spPr bwMode="auto">
          <a:xfrm>
            <a:off x="3237083" y="3691092"/>
            <a:ext cx="2496758" cy="414820"/>
          </a:xfrm>
          <a:prstGeom prst="roundRect">
            <a:avLst>
              <a:gd name="adj" fmla="val 50000"/>
            </a:avLst>
          </a:prstGeom>
          <a:solidFill>
            <a:srgbClr val="83054E"/>
          </a:solidFill>
          <a:ln w="9525">
            <a:solidFill>
              <a:srgbClr val="850751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</a:rPr>
              <a:t>展商名录选择展商发起洽谈</a:t>
            </a:r>
          </a:p>
        </p:txBody>
      </p:sp>
      <p:sp>
        <p:nvSpPr>
          <p:cNvPr id="39" name="îşľïďê"/>
          <p:cNvSpPr txBox="1"/>
          <p:nvPr/>
        </p:nvSpPr>
        <p:spPr bwMode="auto">
          <a:xfrm>
            <a:off x="3237083" y="4539497"/>
            <a:ext cx="2531745" cy="385935"/>
          </a:xfrm>
          <a:prstGeom prst="roundRect">
            <a:avLst>
              <a:gd name="adj" fmla="val 50000"/>
            </a:avLst>
          </a:prstGeom>
          <a:solidFill>
            <a:srgbClr val="83054E"/>
          </a:solidFill>
          <a:ln w="9525">
            <a:solidFill>
              <a:srgbClr val="850751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</a:rPr>
              <a:t>2D展厅企业介绍界面发起洽谈</a:t>
            </a:r>
          </a:p>
        </p:txBody>
      </p:sp>
      <p:sp>
        <p:nvSpPr>
          <p:cNvPr id="40" name="îşľïďê"/>
          <p:cNvSpPr txBox="1"/>
          <p:nvPr/>
        </p:nvSpPr>
        <p:spPr bwMode="auto">
          <a:xfrm>
            <a:off x="3237083" y="5430258"/>
            <a:ext cx="2511425" cy="381145"/>
          </a:xfrm>
          <a:prstGeom prst="roundRect">
            <a:avLst>
              <a:gd name="adj" fmla="val 50000"/>
            </a:avLst>
          </a:prstGeom>
          <a:solidFill>
            <a:srgbClr val="83054E"/>
          </a:solidFill>
          <a:ln w="9525">
            <a:solidFill>
              <a:srgbClr val="850751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</a:rPr>
              <a:t>项目发布发起洽谈</a:t>
            </a:r>
          </a:p>
        </p:txBody>
      </p:sp>
      <p:sp>
        <p:nvSpPr>
          <p:cNvPr id="42" name="îşľïďê"/>
          <p:cNvSpPr txBox="1"/>
          <p:nvPr/>
        </p:nvSpPr>
        <p:spPr bwMode="auto">
          <a:xfrm>
            <a:off x="6933113" y="1750511"/>
            <a:ext cx="4118610" cy="37147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消息列表管理</a:t>
            </a:r>
          </a:p>
        </p:txBody>
      </p:sp>
      <p:sp>
        <p:nvSpPr>
          <p:cNvPr id="43" name="îşľïďê"/>
          <p:cNvSpPr txBox="1"/>
          <p:nvPr/>
        </p:nvSpPr>
        <p:spPr bwMode="auto">
          <a:xfrm>
            <a:off x="6934383" y="2175961"/>
            <a:ext cx="4120515" cy="38798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消息内容：包括文本、图片、短视频、文件、语音</a:t>
            </a:r>
          </a:p>
        </p:txBody>
      </p:sp>
      <p:sp>
        <p:nvSpPr>
          <p:cNvPr id="44" name="îşľïďê"/>
          <p:cNvSpPr txBox="1"/>
          <p:nvPr/>
        </p:nvSpPr>
        <p:spPr bwMode="auto">
          <a:xfrm>
            <a:off x="6934383" y="2617921"/>
            <a:ext cx="4120515" cy="44577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消息体操作：复制、粘贴、删除、文本双语翻译&amp;语音转文字</a:t>
            </a:r>
          </a:p>
        </p:txBody>
      </p:sp>
      <p:sp>
        <p:nvSpPr>
          <p:cNvPr id="45" name="îşľïďê"/>
          <p:cNvSpPr txBox="1"/>
          <p:nvPr/>
        </p:nvSpPr>
        <p:spPr bwMode="auto">
          <a:xfrm>
            <a:off x="6934383" y="3161482"/>
            <a:ext cx="4120515" cy="420369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发送类型管理：文本、标签、图片、拍照、文件</a:t>
            </a:r>
          </a:p>
        </p:txBody>
      </p:sp>
      <p:sp>
        <p:nvSpPr>
          <p:cNvPr id="46" name="îşľïďê"/>
          <p:cNvSpPr txBox="1"/>
          <p:nvPr/>
        </p:nvSpPr>
        <p:spPr bwMode="auto">
          <a:xfrm>
            <a:off x="6934383" y="3635826"/>
            <a:ext cx="4120515" cy="37147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阅后即焚</a:t>
            </a:r>
          </a:p>
        </p:txBody>
      </p:sp>
      <p:sp>
        <p:nvSpPr>
          <p:cNvPr id="47" name="îşľïďê"/>
          <p:cNvSpPr txBox="1"/>
          <p:nvPr/>
        </p:nvSpPr>
        <p:spPr bwMode="auto">
          <a:xfrm>
            <a:off x="6934383" y="4061276"/>
            <a:ext cx="4120515" cy="37147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洽谈间信息管理</a:t>
            </a:r>
          </a:p>
        </p:txBody>
      </p:sp>
      <p:sp>
        <p:nvSpPr>
          <p:cNvPr id="48" name="îşľïďê"/>
          <p:cNvSpPr txBox="1"/>
          <p:nvPr/>
        </p:nvSpPr>
        <p:spPr bwMode="auto">
          <a:xfrm>
            <a:off x="6934383" y="4486726"/>
            <a:ext cx="4120515" cy="46863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触达方式：站内消息、APNS离线推送</a:t>
            </a:r>
          </a:p>
        </p:txBody>
      </p:sp>
      <p:sp>
        <p:nvSpPr>
          <p:cNvPr id="49" name="îşľïďê"/>
          <p:cNvSpPr txBox="1"/>
          <p:nvPr/>
        </p:nvSpPr>
        <p:spPr bwMode="auto">
          <a:xfrm>
            <a:off x="6934383" y="5009331"/>
            <a:ext cx="4120515" cy="37147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语言配置：平台支持中英文切换</a:t>
            </a:r>
          </a:p>
        </p:txBody>
      </p:sp>
      <p:sp>
        <p:nvSpPr>
          <p:cNvPr id="50" name="îşľïďê"/>
          <p:cNvSpPr txBox="1"/>
          <p:nvPr/>
        </p:nvSpPr>
        <p:spPr bwMode="auto">
          <a:xfrm>
            <a:off x="6935018" y="5434781"/>
            <a:ext cx="4120515" cy="37147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应用安全防护</a:t>
            </a:r>
          </a:p>
        </p:txBody>
      </p:sp>
      <p:sp>
        <p:nvSpPr>
          <p:cNvPr id="57" name="îşľïďê"/>
          <p:cNvSpPr txBox="1"/>
          <p:nvPr/>
        </p:nvSpPr>
        <p:spPr bwMode="auto">
          <a:xfrm>
            <a:off x="6933113" y="5907878"/>
            <a:ext cx="4118610" cy="33847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云会议室服务对接</a:t>
            </a:r>
            <a:endParaRPr lang="zh-CN" altLang="en-US" sz="13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îşľïďê"/>
          <p:cNvSpPr txBox="1"/>
          <p:nvPr/>
        </p:nvSpPr>
        <p:spPr bwMode="auto">
          <a:xfrm>
            <a:off x="6933112" y="6354366"/>
            <a:ext cx="4118611" cy="35115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993366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/>
            <a:r>
              <a:rPr lang="zh-CN" altLang="en-US" sz="1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语音转文字</a:t>
            </a:r>
            <a:endParaRPr lang="zh-CN" altLang="en-US" sz="13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6692448" y="5194751"/>
            <a:ext cx="244475" cy="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9" idx="3"/>
            <a:endCxn id="48" idx="1"/>
          </p:cNvCxnSpPr>
          <p:nvPr/>
        </p:nvCxnSpPr>
        <p:spPr>
          <a:xfrm flipV="1">
            <a:off x="5768828" y="4721041"/>
            <a:ext cx="1165555" cy="11424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6692448" y="4246696"/>
            <a:ext cx="244475" cy="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692448" y="3349441"/>
            <a:ext cx="244475" cy="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6688637" y="2840806"/>
            <a:ext cx="248286" cy="605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692448" y="2369636"/>
            <a:ext cx="244475" cy="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îşľïďê"/>
          <p:cNvSpPr txBox="1"/>
          <p:nvPr/>
        </p:nvSpPr>
        <p:spPr bwMode="auto">
          <a:xfrm>
            <a:off x="530724" y="3197166"/>
            <a:ext cx="1676400" cy="779534"/>
          </a:xfrm>
          <a:prstGeom prst="roundRect">
            <a:avLst>
              <a:gd name="adj" fmla="val 50000"/>
            </a:avLst>
          </a:prstGeom>
          <a:solidFill>
            <a:srgbClr val="83054E"/>
          </a:solidFill>
          <a:ln w="9525">
            <a:solidFill>
              <a:srgbClr val="850751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</a:rPr>
              <a:t>向参展商发起创建洽谈间</a:t>
            </a:r>
          </a:p>
        </p:txBody>
      </p:sp>
      <p:sp>
        <p:nvSpPr>
          <p:cNvPr id="71" name="îşľïďê"/>
          <p:cNvSpPr txBox="1"/>
          <p:nvPr/>
        </p:nvSpPr>
        <p:spPr bwMode="auto">
          <a:xfrm>
            <a:off x="578233" y="4742644"/>
            <a:ext cx="1590851" cy="766270"/>
          </a:xfrm>
          <a:prstGeom prst="roundRect">
            <a:avLst>
              <a:gd name="adj" fmla="val 50000"/>
            </a:avLst>
          </a:prstGeom>
          <a:solidFill>
            <a:srgbClr val="83054E"/>
          </a:solidFill>
          <a:ln w="9525">
            <a:solidFill>
              <a:srgbClr val="850751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</a:rPr>
              <a:t>建立私密洽谈室发起洽谈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2555113" y="3031371"/>
            <a:ext cx="11104" cy="2624741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38" idx="1"/>
          </p:cNvCxnSpPr>
          <p:nvPr/>
        </p:nvCxnSpPr>
        <p:spPr>
          <a:xfrm>
            <a:off x="2555112" y="3893578"/>
            <a:ext cx="681971" cy="4924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37" idx="1"/>
          </p:cNvCxnSpPr>
          <p:nvPr/>
        </p:nvCxnSpPr>
        <p:spPr>
          <a:xfrm>
            <a:off x="2548682" y="2993299"/>
            <a:ext cx="688401" cy="20475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endCxn id="39" idx="1"/>
          </p:cNvCxnSpPr>
          <p:nvPr/>
        </p:nvCxnSpPr>
        <p:spPr>
          <a:xfrm>
            <a:off x="2551856" y="4716407"/>
            <a:ext cx="685227" cy="16058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endCxn id="40" idx="1"/>
          </p:cNvCxnSpPr>
          <p:nvPr/>
        </p:nvCxnSpPr>
        <p:spPr>
          <a:xfrm>
            <a:off x="2580277" y="5620518"/>
            <a:ext cx="656806" cy="313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2193891" y="3635923"/>
            <a:ext cx="386386" cy="4924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2162296" y="5162686"/>
            <a:ext cx="386386" cy="4924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/>
          <p:nvPr/>
        </p:nvSpPr>
        <p:spPr>
          <a:xfrm>
            <a:off x="659987" y="1186058"/>
            <a:ext cx="141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发起对象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705852" y="1186058"/>
            <a:ext cx="141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发起方式</a:t>
            </a:r>
          </a:p>
        </p:txBody>
      </p:sp>
      <p:cxnSp>
        <p:nvCxnSpPr>
          <p:cNvPr id="96" name="直接连接符 95"/>
          <p:cNvCxnSpPr/>
          <p:nvPr/>
        </p:nvCxnSpPr>
        <p:spPr>
          <a:xfrm>
            <a:off x="6688637" y="6077115"/>
            <a:ext cx="244475" cy="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6670734" y="6550825"/>
            <a:ext cx="310437" cy="5696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>
            <a:off x="6670735" y="1936248"/>
            <a:ext cx="7046" cy="4614577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40" idx="3"/>
            <a:endCxn id="50" idx="1"/>
          </p:cNvCxnSpPr>
          <p:nvPr/>
        </p:nvCxnSpPr>
        <p:spPr>
          <a:xfrm flipV="1">
            <a:off x="5748508" y="5620519"/>
            <a:ext cx="1186510" cy="312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6644898" y="1933720"/>
            <a:ext cx="310437" cy="5696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V="1">
            <a:off x="5506062" y="3010040"/>
            <a:ext cx="1164672" cy="1356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6688637" y="3820752"/>
            <a:ext cx="248286" cy="113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V="1">
            <a:off x="5377762" y="3893578"/>
            <a:ext cx="1292972" cy="13560"/>
          </a:xfrm>
          <a:prstGeom prst="line">
            <a:avLst/>
          </a:prstGeom>
          <a:solidFill>
            <a:srgbClr val="83054E"/>
          </a:solidFill>
          <a:ln>
            <a:solidFill>
              <a:srgbClr val="850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本框 116"/>
          <p:cNvSpPr txBox="1"/>
          <p:nvPr/>
        </p:nvSpPr>
        <p:spPr>
          <a:xfrm>
            <a:off x="8139112" y="1129728"/>
            <a:ext cx="141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洽谈功能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1026795"/>
          </a:xfrm>
          <a:prstGeom prst="rect">
            <a:avLst/>
          </a:prstGeom>
        </p:spPr>
      </p:pic>
      <p:sp>
        <p:nvSpPr>
          <p:cNvPr id="5" name="ïŝļíḑe"/>
          <p:cNvSpPr txBox="1"/>
          <p:nvPr/>
        </p:nvSpPr>
        <p:spPr>
          <a:xfrm>
            <a:off x="331470" y="46990"/>
            <a:ext cx="5333365" cy="7842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云会议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未标题-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260" y="-5080"/>
            <a:ext cx="1542415" cy="1091565"/>
          </a:xfrm>
          <a:prstGeom prst="rect">
            <a:avLst/>
          </a:prstGeom>
        </p:spPr>
      </p:pic>
      <p:sp>
        <p:nvSpPr>
          <p:cNvPr id="31" name="Retail upgrades and industry Internet are China's biggest opportunities in the next decade"/>
          <p:cNvSpPr txBox="1"/>
          <p:nvPr/>
        </p:nvSpPr>
        <p:spPr>
          <a:xfrm>
            <a:off x="919639" y="2628362"/>
            <a:ext cx="2549132" cy="295258"/>
          </a:xfrm>
          <a:prstGeom prst="rect">
            <a:avLst/>
          </a:prstGeom>
        </p:spPr>
        <p:txBody>
          <a:bodyPr lIns="90000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dist"/>
            <a:r>
              <a:rPr lang="zh-CN" altLang="en-US" sz="1600" dirty="0">
                <a:solidFill>
                  <a:schemeClr val="tx1"/>
                </a:solidFill>
              </a:rPr>
              <a:t>云会议室使用流程图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82246" y="3941957"/>
            <a:ext cx="1038355" cy="5988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cs typeface="微软雅黑" panose="020B0503020204020204" charset="-122"/>
              </a:rPr>
              <a:t>下载并登录</a:t>
            </a:r>
            <a:endParaRPr lang="en-US" altLang="zh-CN" sz="1100" dirty="0">
              <a:solidFill>
                <a:schemeClr val="tx1"/>
              </a:solidFill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cs typeface="微软雅黑" panose="020B0503020204020204" charset="-122"/>
              </a:rPr>
              <a:t>南博会</a:t>
            </a:r>
            <a:r>
              <a:rPr lang="en-US" altLang="zh-CN" sz="1100" dirty="0">
                <a:solidFill>
                  <a:schemeClr val="tx1"/>
                </a:solidFill>
                <a:cs typeface="微软雅黑" panose="020B0503020204020204" charset="-122"/>
              </a:rPr>
              <a:t>APP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453672" y="4028115"/>
            <a:ext cx="6036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200835" y="3646641"/>
            <a:ext cx="1452820" cy="400110"/>
            <a:chOff x="2301528" y="4549643"/>
            <a:chExt cx="1452820" cy="400110"/>
          </a:xfrm>
        </p:grpSpPr>
        <p:sp>
          <p:nvSpPr>
            <p:cNvPr id="36" name="文本框 35"/>
            <p:cNvSpPr txBox="1"/>
            <p:nvPr/>
          </p:nvSpPr>
          <p:spPr>
            <a:xfrm>
              <a:off x="2854295" y="4611180"/>
              <a:ext cx="900053" cy="2603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100" dirty="0">
                  <a:solidFill>
                    <a:schemeClr val="tx1"/>
                  </a:solidFill>
                </a:rPr>
                <a:t>主持会议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2301528" y="4549643"/>
              <a:ext cx="6352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00835" y="4660808"/>
            <a:ext cx="1449093" cy="400110"/>
            <a:chOff x="2301528" y="5690448"/>
            <a:chExt cx="1449093" cy="400110"/>
          </a:xfrm>
        </p:grpSpPr>
        <p:sp>
          <p:nvSpPr>
            <p:cNvPr id="39" name="文本框 38"/>
            <p:cNvSpPr txBox="1"/>
            <p:nvPr/>
          </p:nvSpPr>
          <p:spPr>
            <a:xfrm>
              <a:off x="2850568" y="5767390"/>
              <a:ext cx="900053" cy="2603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100" dirty="0">
                  <a:solidFill>
                    <a:schemeClr val="tx1"/>
                  </a:solidFill>
                </a:rPr>
                <a:t>加入会议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flipH="1">
              <a:off x="2301528" y="5690448"/>
              <a:ext cx="6352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497100" y="3296339"/>
            <a:ext cx="1599565" cy="842713"/>
            <a:chOff x="4597793" y="4090230"/>
            <a:chExt cx="1599565" cy="842713"/>
          </a:xfrm>
        </p:grpSpPr>
        <p:sp>
          <p:nvSpPr>
            <p:cNvPr id="43" name="文本框 42"/>
            <p:cNvSpPr txBox="1"/>
            <p:nvPr/>
          </p:nvSpPr>
          <p:spPr>
            <a:xfrm>
              <a:off x="5214484" y="4503048"/>
              <a:ext cx="772206" cy="429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100" dirty="0">
                  <a:solidFill>
                    <a:schemeClr val="tx1"/>
                  </a:solidFill>
                </a:rPr>
                <a:t>解锁主持人权限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 flipH="1">
              <a:off x="4597793" y="4519351"/>
              <a:ext cx="6352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669548" y="4090230"/>
              <a:ext cx="1527810" cy="22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l"/>
              <a:r>
                <a:rPr lang="zh-CN" altLang="en-US" sz="900" dirty="0">
                  <a:solidFill>
                    <a:schemeClr val="tx1"/>
                  </a:solidFill>
                  <a:cs typeface="微软雅黑" panose="020B0503020204020204" charset="-122"/>
                </a:rPr>
                <a:t>会议</a:t>
              </a:r>
              <a:r>
                <a:rPr lang="en-US" altLang="zh-CN" sz="900" dirty="0">
                  <a:solidFill>
                    <a:schemeClr val="tx1"/>
                  </a:solidFill>
                  <a:cs typeface="微软雅黑" panose="020B0503020204020204" charset="-122"/>
                </a:rPr>
                <a:t>ID+</a:t>
              </a:r>
              <a:r>
                <a:rPr lang="zh-CN" altLang="en-US" sz="900" dirty="0">
                  <a:solidFill>
                    <a:schemeClr val="tx1"/>
                  </a:solidFill>
                  <a:cs typeface="微软雅黑" panose="020B0503020204020204" charset="-122"/>
                </a:rPr>
                <a:t>密码</a:t>
              </a:r>
              <a:r>
                <a:rPr lang="en-US" altLang="zh-CN" sz="900" dirty="0">
                  <a:solidFill>
                    <a:schemeClr val="tx1"/>
                  </a:solidFill>
                  <a:cs typeface="微软雅黑" panose="020B0503020204020204" charset="-122"/>
                </a:rPr>
                <a:t>+</a:t>
              </a:r>
              <a:r>
                <a:rPr lang="zh-CN" altLang="en-US" sz="900" dirty="0">
                  <a:solidFill>
                    <a:schemeClr val="tx1"/>
                  </a:solidFill>
                  <a:cs typeface="微软雅黑" panose="020B0503020204020204" charset="-122"/>
                </a:rPr>
                <a:t>主持人秘钥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97678" y="4660806"/>
            <a:ext cx="1422835" cy="607499"/>
            <a:chOff x="4598371" y="5665715"/>
            <a:chExt cx="1422835" cy="607499"/>
          </a:xfrm>
        </p:grpSpPr>
        <p:sp>
          <p:nvSpPr>
            <p:cNvPr id="47" name="文本框 46"/>
            <p:cNvSpPr txBox="1"/>
            <p:nvPr/>
          </p:nvSpPr>
          <p:spPr>
            <a:xfrm flipH="1">
              <a:off x="4598371" y="5665715"/>
              <a:ext cx="6352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r"/>
              <a:r>
                <a:rPr lang="en-US" altLang="zh-CN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121153" y="5715125"/>
              <a:ext cx="900053" cy="2603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100" dirty="0">
                  <a:solidFill>
                    <a:schemeClr val="tx1"/>
                  </a:solidFill>
                </a:rPr>
                <a:t>加入会议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084463" y="6043344"/>
              <a:ext cx="900053" cy="22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0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900" dirty="0">
                  <a:solidFill>
                    <a:schemeClr val="tx1"/>
                  </a:solidFill>
                  <a:cs typeface="微软雅黑" panose="020B0503020204020204" charset="-122"/>
                </a:rPr>
                <a:t>会议</a:t>
              </a:r>
              <a:r>
                <a:rPr lang="en-US" altLang="zh-CN" sz="900" dirty="0">
                  <a:solidFill>
                    <a:schemeClr val="tx1"/>
                  </a:solidFill>
                  <a:cs typeface="微软雅黑" panose="020B0503020204020204" charset="-122"/>
                </a:rPr>
                <a:t>ID+</a:t>
              </a:r>
              <a:r>
                <a:rPr lang="zh-CN" altLang="en-US" sz="900" dirty="0">
                  <a:solidFill>
                    <a:schemeClr val="tx1"/>
                  </a:solidFill>
                  <a:cs typeface="微软雅黑" panose="020B0503020204020204" charset="-122"/>
                </a:rPr>
                <a:t>密码</a:t>
              </a:r>
            </a:p>
          </p:txBody>
        </p:sp>
      </p:grpSp>
      <p:cxnSp>
        <p:nvCxnSpPr>
          <p:cNvPr id="50" name="直线连接符 56"/>
          <p:cNvCxnSpPr/>
          <p:nvPr/>
        </p:nvCxnSpPr>
        <p:spPr>
          <a:xfrm>
            <a:off x="4873369" y="3921557"/>
            <a:ext cx="433496" cy="0"/>
          </a:xfrm>
          <a:prstGeom prst="line">
            <a:avLst/>
          </a:prstGeom>
          <a:ln w="38100">
            <a:solidFill>
              <a:srgbClr val="83065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8"/>
          <p:cNvCxnSpPr/>
          <p:nvPr/>
        </p:nvCxnSpPr>
        <p:spPr>
          <a:xfrm>
            <a:off x="4873369" y="4846607"/>
            <a:ext cx="433496" cy="0"/>
          </a:xfrm>
          <a:prstGeom prst="line">
            <a:avLst/>
          </a:prstGeom>
          <a:ln w="38100">
            <a:solidFill>
              <a:srgbClr val="83065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2839977" y="3740124"/>
            <a:ext cx="303203" cy="1075328"/>
            <a:chOff x="2103730" y="4323256"/>
            <a:chExt cx="360000" cy="1800000"/>
          </a:xfrm>
        </p:grpSpPr>
        <p:cxnSp>
          <p:nvCxnSpPr>
            <p:cNvPr id="53" name="直线连接符 28"/>
            <p:cNvCxnSpPr/>
            <p:nvPr/>
          </p:nvCxnSpPr>
          <p:spPr>
            <a:xfrm>
              <a:off x="2103730" y="4330844"/>
              <a:ext cx="360000" cy="0"/>
            </a:xfrm>
            <a:prstGeom prst="line">
              <a:avLst/>
            </a:prstGeom>
            <a:ln w="19050">
              <a:solidFill>
                <a:srgbClr val="80054E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29"/>
            <p:cNvCxnSpPr/>
            <p:nvPr/>
          </p:nvCxnSpPr>
          <p:spPr>
            <a:xfrm>
              <a:off x="2103730" y="6119067"/>
              <a:ext cx="360000" cy="0"/>
            </a:xfrm>
            <a:prstGeom prst="line">
              <a:avLst/>
            </a:prstGeom>
            <a:ln w="19050">
              <a:solidFill>
                <a:srgbClr val="80054E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30"/>
            <p:cNvCxnSpPr/>
            <p:nvPr/>
          </p:nvCxnSpPr>
          <p:spPr>
            <a:xfrm>
              <a:off x="2107129" y="4323256"/>
              <a:ext cx="0" cy="1800000"/>
            </a:xfrm>
            <a:prstGeom prst="line">
              <a:avLst/>
            </a:prstGeom>
            <a:ln w="19050" cmpd="sng">
              <a:solidFill>
                <a:srgbClr val="80054E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flipH="1">
            <a:off x="7109467" y="3742576"/>
            <a:ext cx="340751" cy="1075329"/>
            <a:chOff x="2103730" y="4323256"/>
            <a:chExt cx="360000" cy="1800000"/>
          </a:xfrm>
        </p:grpSpPr>
        <p:cxnSp>
          <p:nvCxnSpPr>
            <p:cNvPr id="57" name="直线连接符 65"/>
            <p:cNvCxnSpPr/>
            <p:nvPr/>
          </p:nvCxnSpPr>
          <p:spPr>
            <a:xfrm>
              <a:off x="2103730" y="4330844"/>
              <a:ext cx="360000" cy="0"/>
            </a:xfrm>
            <a:prstGeom prst="line">
              <a:avLst/>
            </a:prstGeom>
            <a:ln w="19050">
              <a:solidFill>
                <a:srgbClr val="83034E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66"/>
            <p:cNvCxnSpPr/>
            <p:nvPr/>
          </p:nvCxnSpPr>
          <p:spPr>
            <a:xfrm>
              <a:off x="2103730" y="6119067"/>
              <a:ext cx="360000" cy="0"/>
            </a:xfrm>
            <a:prstGeom prst="line">
              <a:avLst/>
            </a:prstGeom>
            <a:ln w="19050">
              <a:solidFill>
                <a:srgbClr val="83034E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67"/>
            <p:cNvCxnSpPr/>
            <p:nvPr/>
          </p:nvCxnSpPr>
          <p:spPr>
            <a:xfrm>
              <a:off x="2107129" y="4323256"/>
              <a:ext cx="0" cy="1800000"/>
            </a:xfrm>
            <a:prstGeom prst="line">
              <a:avLst/>
            </a:prstGeom>
            <a:ln w="19050" cmpd="sng">
              <a:solidFill>
                <a:srgbClr val="83034E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直线连接符 68"/>
          <p:cNvCxnSpPr/>
          <p:nvPr/>
        </p:nvCxnSpPr>
        <p:spPr>
          <a:xfrm>
            <a:off x="7663418" y="4236747"/>
            <a:ext cx="433496" cy="0"/>
          </a:xfrm>
          <a:prstGeom prst="line">
            <a:avLst/>
          </a:prstGeom>
          <a:ln w="38100">
            <a:solidFill>
              <a:srgbClr val="840353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 flipH="1">
            <a:off x="8051774" y="4043407"/>
            <a:ext cx="6352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16113" y="4113505"/>
            <a:ext cx="900053" cy="260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dist"/>
            <a:r>
              <a:rPr lang="zh-CN" altLang="en-US" sz="1100" dirty="0">
                <a:solidFill>
                  <a:schemeClr val="tx1"/>
                </a:solidFill>
              </a:rPr>
              <a:t>进行会议</a:t>
            </a:r>
          </a:p>
        </p:txBody>
      </p:sp>
      <p:cxnSp>
        <p:nvCxnSpPr>
          <p:cNvPr id="63" name="直线连接符 73"/>
          <p:cNvCxnSpPr/>
          <p:nvPr/>
        </p:nvCxnSpPr>
        <p:spPr>
          <a:xfrm>
            <a:off x="9733570" y="4236747"/>
            <a:ext cx="433496" cy="0"/>
          </a:xfrm>
          <a:prstGeom prst="line">
            <a:avLst/>
          </a:prstGeom>
          <a:ln w="38100">
            <a:solidFill>
              <a:srgbClr val="840555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 flipH="1">
            <a:off x="10155732" y="4034740"/>
            <a:ext cx="6352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0703745" y="4125570"/>
            <a:ext cx="900053" cy="260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dist"/>
            <a:r>
              <a:rPr lang="zh-CN" altLang="en-US" sz="1100" dirty="0">
                <a:solidFill>
                  <a:schemeClr val="tx1"/>
                </a:solidFill>
              </a:rPr>
              <a:t>结束会议</a:t>
            </a:r>
          </a:p>
        </p:txBody>
      </p:sp>
      <p:cxnSp>
        <p:nvCxnSpPr>
          <p:cNvPr id="66" name="直线连接符 78"/>
          <p:cNvCxnSpPr/>
          <p:nvPr/>
        </p:nvCxnSpPr>
        <p:spPr>
          <a:xfrm>
            <a:off x="2121730" y="4236747"/>
            <a:ext cx="433496" cy="0"/>
          </a:xfrm>
          <a:prstGeom prst="line">
            <a:avLst/>
          </a:prstGeom>
          <a:ln w="38100">
            <a:solidFill>
              <a:srgbClr val="84065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88754" y="2948166"/>
            <a:ext cx="11399715" cy="2700000"/>
          </a:xfrm>
          <a:prstGeom prst="rect">
            <a:avLst/>
          </a:prstGeom>
          <a:noFill/>
          <a:ln w="12700">
            <a:solidFill>
              <a:srgbClr val="80034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zh-CN" altLang="en-US" sz="13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JDLangZhengTi" charset="-122"/>
            </a:endParaRPr>
          </a:p>
        </p:txBody>
      </p:sp>
      <p:sp>
        <p:nvSpPr>
          <p:cNvPr id="68" name="内容占位符 8"/>
          <p:cNvSpPr txBox="1"/>
          <p:nvPr/>
        </p:nvSpPr>
        <p:spPr>
          <a:xfrm>
            <a:off x="755487" y="1443561"/>
            <a:ext cx="11121963" cy="17779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kumimoji="1" lang="zh-CN" altLang="en-US" dirty="0">
                <a:solidFill>
                  <a:schemeClr val="tx1"/>
                </a:solidFill>
              </a:rPr>
              <a:t>云会议室可支持多人同时连通视频信号、实时交流发言，主要功能包括实时音频通话、实时高清视频通话、多人会议、会议控制、屏幕共享等。</a:t>
            </a:r>
          </a:p>
        </p:txBody>
      </p:sp>
      <p:sp>
        <p:nvSpPr>
          <p:cNvPr id="69" name="内容占位符 8"/>
          <p:cNvSpPr txBox="1"/>
          <p:nvPr/>
        </p:nvSpPr>
        <p:spPr>
          <a:xfrm>
            <a:off x="3389040" y="3237802"/>
            <a:ext cx="2272443" cy="3253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/>
                </a:solidFill>
              </a:rPr>
              <a:t>电脑</a:t>
            </a:r>
            <a:r>
              <a:rPr lang="zh-CN" altLang="en-US" sz="1000" dirty="0">
                <a:solidFill>
                  <a:schemeClr val="tx1"/>
                </a:solidFill>
              </a:rPr>
              <a:t>端、</a:t>
            </a:r>
            <a:r>
              <a:rPr lang="en-US" altLang="zh-CN" sz="1000" dirty="0">
                <a:solidFill>
                  <a:schemeClr val="tx1"/>
                </a:solidFill>
              </a:rPr>
              <a:t>IOS</a:t>
            </a:r>
            <a:r>
              <a:rPr lang="zh-CN" altLang="en-US" sz="1000" dirty="0">
                <a:solidFill>
                  <a:schemeClr val="tx1"/>
                </a:solidFill>
              </a:rPr>
              <a:t> </a:t>
            </a:r>
            <a:r>
              <a:rPr lang="zh-CN" altLang="en-US" sz="1000" dirty="0">
                <a:solidFill>
                  <a:schemeClr val="tx1"/>
                </a:solidFill>
              </a:rPr>
              <a:t>、</a:t>
            </a:r>
            <a:r>
              <a:rPr lang="en-US" altLang="zh-CN" sz="1000" dirty="0">
                <a:solidFill>
                  <a:schemeClr val="tx1"/>
                </a:solidFill>
              </a:rPr>
              <a:t>Android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1026795"/>
          </a:xfrm>
          <a:prstGeom prst="rect">
            <a:avLst/>
          </a:prstGeom>
        </p:spPr>
      </p:pic>
      <p:sp>
        <p:nvSpPr>
          <p:cNvPr id="5" name="ïŝļíḑe"/>
          <p:cNvSpPr txBox="1"/>
          <p:nvPr/>
        </p:nvSpPr>
        <p:spPr>
          <a:xfrm>
            <a:off x="331470" y="46990"/>
            <a:ext cx="5333365" cy="7842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云签约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未标题-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260" y="-5080"/>
            <a:ext cx="1542415" cy="1091565"/>
          </a:xfrm>
          <a:prstGeom prst="rect">
            <a:avLst/>
          </a:prstGeom>
        </p:spPr>
      </p:pic>
      <p:sp>
        <p:nvSpPr>
          <p:cNvPr id="72" name="七边形 71"/>
          <p:cNvSpPr/>
          <p:nvPr/>
        </p:nvSpPr>
        <p:spPr>
          <a:xfrm>
            <a:off x="940405" y="3118519"/>
            <a:ext cx="791905" cy="791905"/>
          </a:xfrm>
          <a:prstGeom prst="heptagon">
            <a:avLst/>
          </a:prstGeom>
          <a:solidFill>
            <a:srgbClr val="7D0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Impact" panose="020B0806030902050204" pitchFamily="34" charset="0"/>
              </a:rPr>
              <a:t>1</a:t>
            </a:r>
            <a:endParaRPr kumimoji="1" lang="zh-CN" altLang="en-US" sz="2400" b="1" dirty="0">
              <a:latin typeface="Impact" panose="020B080603090205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074041" y="3423165"/>
            <a:ext cx="14058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思源黑体 CN Light" panose="020B0300000000000000" charset="-122"/>
                <a:ea typeface="思源黑体 CN Light" panose="020B0300000000000000" charset="-122"/>
              </a:rPr>
              <a:t>完成企业备案</a:t>
            </a:r>
          </a:p>
        </p:txBody>
      </p:sp>
      <p:sp>
        <p:nvSpPr>
          <p:cNvPr id="74" name="七边形 73"/>
          <p:cNvSpPr/>
          <p:nvPr/>
        </p:nvSpPr>
        <p:spPr>
          <a:xfrm>
            <a:off x="3956335" y="3103831"/>
            <a:ext cx="791905" cy="791905"/>
          </a:xfrm>
          <a:prstGeom prst="heptagon">
            <a:avLst/>
          </a:prstGeom>
          <a:solidFill>
            <a:srgbClr val="7D0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Impact" panose="020B0806030902050204" pitchFamily="34" charset="0"/>
              </a:rPr>
              <a:t>2</a:t>
            </a:r>
            <a:endParaRPr kumimoji="1" lang="zh-CN" altLang="en-US" sz="2400" b="1" dirty="0">
              <a:latin typeface="Impact" panose="020B080603090205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048204" y="3410232"/>
            <a:ext cx="337923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思源黑体 CN Light" panose="020B0300000000000000" charset="-122"/>
                <a:ea typeface="思源黑体 CN Light" panose="020B0300000000000000" charset="-122"/>
              </a:rPr>
              <a:t>完成</a:t>
            </a:r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</a:rPr>
              <a:t>签约</a:t>
            </a:r>
            <a:r>
              <a:rPr lang="zh-CN" altLang="en-US" sz="1600" b="1" dirty="0">
                <a:latin typeface="思源黑体 CN Light" panose="020B0300000000000000" charset="-122"/>
                <a:ea typeface="思源黑体 CN Light" panose="020B0300000000000000" charset="-122"/>
              </a:rPr>
              <a:t>授权</a:t>
            </a:r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</a:rPr>
              <a:t>人实名</a:t>
            </a:r>
            <a:endParaRPr lang="en-US" altLang="zh-CN" sz="1600" b="1" dirty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76" name="七边形 75"/>
          <p:cNvSpPr/>
          <p:nvPr/>
        </p:nvSpPr>
        <p:spPr>
          <a:xfrm>
            <a:off x="7161044" y="3118520"/>
            <a:ext cx="791905" cy="791905"/>
          </a:xfrm>
          <a:prstGeom prst="heptagon">
            <a:avLst/>
          </a:prstGeom>
          <a:solidFill>
            <a:srgbClr val="7D0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Impact" panose="020B0806030902050204" pitchFamily="34" charset="0"/>
              </a:rPr>
              <a:t>3</a:t>
            </a:r>
            <a:endParaRPr kumimoji="1" lang="zh-CN" altLang="en-US" sz="2400" b="1" dirty="0"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999849" y="3244301"/>
            <a:ext cx="28327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思源黑体 CN Light" panose="020B0300000000000000" charset="-122"/>
                <a:ea typeface="思源黑体 CN Light" panose="020B0300000000000000" charset="-122"/>
              </a:rPr>
              <a:t>  </a:t>
            </a:r>
            <a:r>
              <a:rPr lang="zh-CN" altLang="en-US" sz="1600" b="1" dirty="0">
                <a:latin typeface="思源黑体 CN Light" panose="020B0300000000000000" charset="-122"/>
                <a:ea typeface="思源黑体 CN Light" panose="020B0300000000000000" charset="-122"/>
              </a:rPr>
              <a:t>上传签章</a:t>
            </a:r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</a:rPr>
              <a:t>图片</a:t>
            </a:r>
            <a:endParaRPr lang="en-US" altLang="zh-CN" sz="1600" b="1" dirty="0" smtClean="0"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</a:rPr>
              <a:t>（或使用系统自动生成签章）</a:t>
            </a:r>
            <a:endParaRPr lang="zh-CN" altLang="en-US" sz="1600" b="1" dirty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78" name="七边形 77"/>
          <p:cNvSpPr/>
          <p:nvPr/>
        </p:nvSpPr>
        <p:spPr>
          <a:xfrm>
            <a:off x="976916" y="4717324"/>
            <a:ext cx="791905" cy="791905"/>
          </a:xfrm>
          <a:prstGeom prst="heptagon">
            <a:avLst/>
          </a:prstGeom>
          <a:solidFill>
            <a:srgbClr val="7D0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latin typeface="Impact" panose="020B0806030902050204" pitchFamily="34" charset="0"/>
              </a:rPr>
              <a:t>4</a:t>
            </a:r>
            <a:endParaRPr kumimoji="1" lang="zh-CN" altLang="en-US" sz="2400" b="1" dirty="0">
              <a:latin typeface="Impact" panose="020B080603090205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788217" y="4944000"/>
            <a:ext cx="22682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企业</a:t>
            </a:r>
            <a:r>
              <a:rPr lang="en-US" altLang="zh-CN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A</a:t>
            </a:r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对企业</a:t>
            </a:r>
            <a:r>
              <a:rPr lang="en-US" altLang="zh-CN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B</a:t>
            </a:r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发起</a:t>
            </a:r>
            <a:r>
              <a:rPr lang="zh-CN" altLang="en-US" sz="1600" b="1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签约</a:t>
            </a:r>
          </a:p>
        </p:txBody>
      </p:sp>
      <p:sp>
        <p:nvSpPr>
          <p:cNvPr id="80" name="七边形 79"/>
          <p:cNvSpPr/>
          <p:nvPr/>
        </p:nvSpPr>
        <p:spPr>
          <a:xfrm>
            <a:off x="4140370" y="4707394"/>
            <a:ext cx="791905" cy="791905"/>
          </a:xfrm>
          <a:prstGeom prst="heptagon">
            <a:avLst/>
          </a:prstGeom>
          <a:solidFill>
            <a:srgbClr val="7D0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latin typeface="Impact" panose="020B0806030902050204" pitchFamily="34" charset="0"/>
              </a:rPr>
              <a:t>5</a:t>
            </a:r>
            <a:endParaRPr kumimoji="1" lang="zh-CN" altLang="en-US" sz="2400" b="1" dirty="0">
              <a:latin typeface="Impact" panose="020B080603090205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994741" y="4995360"/>
            <a:ext cx="111823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企业</a:t>
            </a:r>
            <a:r>
              <a:rPr lang="en-US" altLang="zh-CN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A</a:t>
            </a:r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签约</a:t>
            </a:r>
            <a:endParaRPr lang="zh-CN" altLang="en-US" sz="1600" b="1" dirty="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82" name="七边形 81"/>
          <p:cNvSpPr/>
          <p:nvPr/>
        </p:nvSpPr>
        <p:spPr>
          <a:xfrm>
            <a:off x="8594308" y="4707394"/>
            <a:ext cx="791905" cy="791905"/>
          </a:xfrm>
          <a:prstGeom prst="heptagon">
            <a:avLst/>
          </a:prstGeom>
          <a:solidFill>
            <a:srgbClr val="7D0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Impact" panose="020B0806030902050204" pitchFamily="34" charset="0"/>
              </a:rPr>
              <a:t>7</a:t>
            </a:r>
            <a:endParaRPr kumimoji="1" lang="zh-CN" altLang="en-US" sz="2400" b="1" dirty="0">
              <a:latin typeface="Impact" panose="020B080603090205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7322847" y="4963631"/>
            <a:ext cx="122456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</a:t>
            </a:r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企业</a:t>
            </a:r>
            <a:r>
              <a:rPr lang="en-US" altLang="zh-CN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B</a:t>
            </a:r>
            <a:r>
              <a:rPr lang="zh-CN" altLang="en-US" sz="1600" b="1" dirty="0" smtClean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签约</a:t>
            </a:r>
            <a:endParaRPr lang="zh-CN" altLang="en-US" sz="1600" b="1" dirty="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84" name="七边形 83"/>
          <p:cNvSpPr/>
          <p:nvPr/>
        </p:nvSpPr>
        <p:spPr>
          <a:xfrm>
            <a:off x="6434568" y="4707394"/>
            <a:ext cx="791905" cy="791905"/>
          </a:xfrm>
          <a:prstGeom prst="heptagon">
            <a:avLst/>
          </a:prstGeom>
          <a:solidFill>
            <a:srgbClr val="7D0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Impact" panose="020B0806030902050204" pitchFamily="34" charset="0"/>
              </a:rPr>
              <a:t>6</a:t>
            </a:r>
            <a:endParaRPr kumimoji="1" lang="zh-CN" altLang="en-US" sz="2400" b="1" dirty="0">
              <a:latin typeface="Impact" panose="020B080603090205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9482587" y="4923368"/>
            <a:ext cx="18135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思源黑体 CN Light" panose="020B0300000000000000" charset="-122"/>
                <a:ea typeface="思源黑体 CN Light" panose="020B0300000000000000" charset="-122"/>
              </a:rPr>
              <a:t>双方查看签约合同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4809495" y="3852068"/>
            <a:ext cx="2217092" cy="49203"/>
            <a:chOff x="5389769" y="2709714"/>
            <a:chExt cx="2217605" cy="49214"/>
          </a:xfrm>
        </p:grpSpPr>
        <p:cxnSp>
          <p:nvCxnSpPr>
            <p:cNvPr id="87" name="直线连接符 29"/>
            <p:cNvCxnSpPr/>
            <p:nvPr/>
          </p:nvCxnSpPr>
          <p:spPr>
            <a:xfrm>
              <a:off x="5389769" y="2758928"/>
              <a:ext cx="221760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连接符 39"/>
            <p:cNvCxnSpPr/>
            <p:nvPr/>
          </p:nvCxnSpPr>
          <p:spPr>
            <a:xfrm>
              <a:off x="5490459" y="2709714"/>
              <a:ext cx="211691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1720833" y="3852068"/>
            <a:ext cx="2217092" cy="49203"/>
            <a:chOff x="5389769" y="2709714"/>
            <a:chExt cx="2217605" cy="49214"/>
          </a:xfrm>
        </p:grpSpPr>
        <p:cxnSp>
          <p:nvCxnSpPr>
            <p:cNvPr id="90" name="直线连接符 54"/>
            <p:cNvCxnSpPr/>
            <p:nvPr/>
          </p:nvCxnSpPr>
          <p:spPr>
            <a:xfrm>
              <a:off x="5389769" y="2758928"/>
              <a:ext cx="221760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55"/>
            <p:cNvCxnSpPr/>
            <p:nvPr/>
          </p:nvCxnSpPr>
          <p:spPr>
            <a:xfrm>
              <a:off x="5490459" y="2709714"/>
              <a:ext cx="211691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9170239" y="5437977"/>
            <a:ext cx="2217093" cy="45708"/>
            <a:chOff x="5389769" y="2709714"/>
            <a:chExt cx="2217605" cy="49214"/>
          </a:xfrm>
        </p:grpSpPr>
        <p:cxnSp>
          <p:nvCxnSpPr>
            <p:cNvPr id="93" name="直线连接符 69"/>
            <p:cNvCxnSpPr/>
            <p:nvPr/>
          </p:nvCxnSpPr>
          <p:spPr>
            <a:xfrm>
              <a:off x="5389769" y="2758928"/>
              <a:ext cx="221760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70"/>
            <p:cNvCxnSpPr/>
            <p:nvPr/>
          </p:nvCxnSpPr>
          <p:spPr>
            <a:xfrm>
              <a:off x="5490459" y="2709714"/>
              <a:ext cx="211691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组合 94"/>
          <p:cNvGrpSpPr/>
          <p:nvPr/>
        </p:nvGrpSpPr>
        <p:grpSpPr>
          <a:xfrm>
            <a:off x="6866516" y="5431789"/>
            <a:ext cx="1871774" cy="45708"/>
            <a:chOff x="5389769" y="2709714"/>
            <a:chExt cx="2217605" cy="49214"/>
          </a:xfrm>
        </p:grpSpPr>
        <p:cxnSp>
          <p:nvCxnSpPr>
            <p:cNvPr id="96" name="直线连接符 75"/>
            <p:cNvCxnSpPr/>
            <p:nvPr/>
          </p:nvCxnSpPr>
          <p:spPr>
            <a:xfrm>
              <a:off x="5389769" y="2758928"/>
              <a:ext cx="221760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线连接符 76"/>
            <p:cNvCxnSpPr/>
            <p:nvPr/>
          </p:nvCxnSpPr>
          <p:spPr>
            <a:xfrm>
              <a:off x="5490459" y="2709714"/>
              <a:ext cx="211691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4346819" y="5427308"/>
            <a:ext cx="2217092" cy="49203"/>
            <a:chOff x="5389769" y="2709714"/>
            <a:chExt cx="2217605" cy="49214"/>
          </a:xfrm>
        </p:grpSpPr>
        <p:cxnSp>
          <p:nvCxnSpPr>
            <p:cNvPr id="99" name="直线连接符 40"/>
            <p:cNvCxnSpPr/>
            <p:nvPr/>
          </p:nvCxnSpPr>
          <p:spPr>
            <a:xfrm>
              <a:off x="5389769" y="2758928"/>
              <a:ext cx="221760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41"/>
            <p:cNvCxnSpPr/>
            <p:nvPr/>
          </p:nvCxnSpPr>
          <p:spPr>
            <a:xfrm>
              <a:off x="5490459" y="2709714"/>
              <a:ext cx="211691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>
            <a:off x="1899114" y="5427308"/>
            <a:ext cx="2217092" cy="49203"/>
            <a:chOff x="5389769" y="2709714"/>
            <a:chExt cx="2217605" cy="49214"/>
          </a:xfrm>
        </p:grpSpPr>
        <p:cxnSp>
          <p:nvCxnSpPr>
            <p:cNvPr id="102" name="直线连接符 44"/>
            <p:cNvCxnSpPr/>
            <p:nvPr/>
          </p:nvCxnSpPr>
          <p:spPr>
            <a:xfrm>
              <a:off x="5389769" y="2758928"/>
              <a:ext cx="221760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45"/>
            <p:cNvCxnSpPr/>
            <p:nvPr/>
          </p:nvCxnSpPr>
          <p:spPr>
            <a:xfrm>
              <a:off x="5490459" y="2709714"/>
              <a:ext cx="211691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8258112" y="3822485"/>
            <a:ext cx="2217093" cy="45708"/>
            <a:chOff x="5389769" y="2709714"/>
            <a:chExt cx="2217605" cy="49214"/>
          </a:xfrm>
        </p:grpSpPr>
        <p:cxnSp>
          <p:nvCxnSpPr>
            <p:cNvPr id="105" name="直线连接符 69"/>
            <p:cNvCxnSpPr/>
            <p:nvPr/>
          </p:nvCxnSpPr>
          <p:spPr>
            <a:xfrm>
              <a:off x="5389769" y="2758928"/>
              <a:ext cx="221760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线连接符 70"/>
            <p:cNvCxnSpPr/>
            <p:nvPr/>
          </p:nvCxnSpPr>
          <p:spPr>
            <a:xfrm>
              <a:off x="5490459" y="2709714"/>
              <a:ext cx="2116915" cy="0"/>
            </a:xfrm>
            <a:prstGeom prst="line">
              <a:avLst/>
            </a:prstGeom>
            <a:ln w="25400">
              <a:solidFill>
                <a:srgbClr val="7D0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îşľïďê"/>
          <p:cNvSpPr txBox="1"/>
          <p:nvPr/>
        </p:nvSpPr>
        <p:spPr bwMode="auto">
          <a:xfrm>
            <a:off x="409252" y="1408090"/>
            <a:ext cx="2943548" cy="619087"/>
          </a:xfrm>
          <a:prstGeom prst="roundRect">
            <a:avLst>
              <a:gd name="adj" fmla="val 50000"/>
            </a:avLst>
          </a:prstGeom>
          <a:solidFill>
            <a:srgbClr val="83054E"/>
          </a:solidFill>
          <a:ln w="9525">
            <a:solidFill>
              <a:srgbClr val="850751"/>
            </a:solidFill>
            <a:miter lim="800000"/>
          </a:ln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algn="ct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运营平台签约管理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箭头连接符 16"/>
          <p:cNvCxnSpPr>
            <a:endCxn id="72" idx="6"/>
          </p:cNvCxnSpPr>
          <p:nvPr/>
        </p:nvCxnSpPr>
        <p:spPr>
          <a:xfrm>
            <a:off x="1327355" y="2027177"/>
            <a:ext cx="9003" cy="1091342"/>
          </a:xfrm>
          <a:prstGeom prst="straightConnector1">
            <a:avLst/>
          </a:prstGeom>
          <a:ln w="28575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426</Words>
  <Application>Microsoft Office PowerPoint</Application>
  <PresentationFormat>宽屏</PresentationFormat>
  <Paragraphs>107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JDLangZhengTi</vt:lpstr>
      <vt:lpstr>等线</vt:lpstr>
      <vt:lpstr>等线 Light</vt:lpstr>
      <vt:lpstr>思源黑体 CN Light</vt:lpstr>
      <vt:lpstr>微软雅黑</vt:lpstr>
      <vt:lpstr>Arial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李妍</dc:creator>
  <cp:lastModifiedBy>李妍</cp:lastModifiedBy>
  <cp:revision>16</cp:revision>
  <dcterms:created xsi:type="dcterms:W3CDTF">2020-11-28T05:13:17Z</dcterms:created>
  <dcterms:modified xsi:type="dcterms:W3CDTF">2020-11-28T08:04:14Z</dcterms:modified>
</cp:coreProperties>
</file>